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a5b0af6ab_4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7" name="Google Shape;127;g32a5b0af6ab_4_7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2a5b0af6ab_4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g32a5b0af6ab_4_11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32a5b0af6ab_4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0" name="Google Shape;210;g32a5b0af6ab_4_1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2a5b0af6ab_4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32a5b0af6ab_4_8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2a5b0af6ab_4_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32a5b0af6ab_4_8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2a5b0af6ab_4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g32a5b0af6ab_4_9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2a5b0af6ab_4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g32a5b0af6ab_4_9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g32a5b0af6ab_4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g32a5b0af6ab_4_10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32a5b0af6ab_4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g32a5b0af6ab_4_10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32a5b0af6ab_4_1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g32a5b0af6ab_4_1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2af5c5dc40_1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g32af5c5dc40_1_2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1" name="Google Shape;61;p1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" type="subTitle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5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5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722313" y="3305175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b="1" sz="40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" type="body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indent="-228600" lvl="1" marL="9144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indent="-228600" lvl="3" marL="1828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indent="-228600" lvl="4" marL="22860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indent="-228600" lvl="5" marL="27432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indent="-228600" lvl="6" marL="32004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indent="-228600" lvl="7" marL="3657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indent="-228600" lvl="8" marL="41148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1" name="Google Shape;71;p16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6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6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7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" type="body"/>
          </p:nvPr>
        </p:nvSpPr>
        <p:spPr>
          <a:xfrm>
            <a:off x="457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7" name="Google Shape;77;p17"/>
          <p:cNvSpPr txBox="1"/>
          <p:nvPr>
            <p:ph idx="2" type="body"/>
          </p:nvPr>
        </p:nvSpPr>
        <p:spPr>
          <a:xfrm>
            <a:off x="4648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indent="-381000" lvl="1" marL="9144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indent="-355600" lvl="2" marL="1371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/>
        </p:txBody>
      </p:sp>
      <p:sp>
        <p:nvSpPr>
          <p:cNvPr id="78" name="Google Shape;78;p17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7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7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8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" type="body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4" name="Google Shape;84;p18"/>
          <p:cNvSpPr txBox="1"/>
          <p:nvPr>
            <p:ph idx="2" type="body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85" name="Google Shape;85;p18"/>
          <p:cNvSpPr txBox="1"/>
          <p:nvPr>
            <p:ph idx="3" type="body"/>
          </p:nvPr>
        </p:nvSpPr>
        <p:spPr>
          <a:xfrm>
            <a:off x="4645025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86" name="Google Shape;86;p18"/>
          <p:cNvSpPr txBox="1"/>
          <p:nvPr>
            <p:ph idx="4" type="body"/>
          </p:nvPr>
        </p:nvSpPr>
        <p:spPr>
          <a:xfrm>
            <a:off x="4645025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81000" lvl="0" marL="4572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55600" lvl="1" marL="914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30200" lvl="3" marL="1828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indent="-330200" lvl="4" marL="22860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indent="-330200" lvl="5" marL="2743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indent="-330200" lvl="6" marL="32004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indent="-330200" lvl="7" marL="3657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indent="-330200" lvl="8" marL="41148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/>
        </p:txBody>
      </p:sp>
      <p:sp>
        <p:nvSpPr>
          <p:cNvPr id="87" name="Google Shape;87;p18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8" name="Google Shape;88;p18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9" name="Google Shape;89;p18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4" name="Google Shape;94;p19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457200" y="204788"/>
            <a:ext cx="3008313" cy="871538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indent="-381000" lvl="2" marL="1371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indent="-355600" lvl="4" marL="22860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indent="-355600" lvl="5" marL="27432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457200" y="1076325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1792288" y="3600450"/>
            <a:ext cx="5486400" cy="425054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b="1" sz="2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1792288" y="4025503"/>
            <a:ext cx="5486400" cy="60364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indent="-228600" lvl="1" marL="9144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indent="-228600" lvl="2" marL="1371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indent="-228600" lvl="3" marL="1828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indent="-228600" lvl="4" marL="22860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indent="-228600" lvl="5" marL="27432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indent="-228600" lvl="6" marL="32004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indent="-228600" lvl="7" marL="3657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indent="-228600" lvl="8" marL="41148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874764" y="-1217414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463778" y="1371600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272778" y="-609600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indent="-342900" lvl="2" marL="1371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indent="-342900" lvl="4" marL="22860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indent="-342900" lvl="5" marL="27432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marR="0" rtl="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b="0" i="0" sz="3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406400" lvl="1" marL="914400" marR="0" rtl="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81000" lvl="2" marL="1371600" marR="0" rtl="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55600" lvl="3" marL="1828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55600" lvl="4" marL="22860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55600" lvl="5" marL="27432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rtl="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2.png"/><Relationship Id="rId4" Type="http://schemas.openxmlformats.org/officeDocument/2006/relationships/image" Target="../media/image16.png"/><Relationship Id="rId5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Relationship Id="rId4" Type="http://schemas.openxmlformats.org/officeDocument/2006/relationships/image" Target="../media/image12.png"/><Relationship Id="rId5" Type="http://schemas.openxmlformats.org/officeDocument/2006/relationships/image" Target="../media/image1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23.png"/><Relationship Id="rId5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Relationship Id="rId4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s">
                <a:solidFill>
                  <a:srgbClr val="FF0000"/>
                </a:solidFill>
              </a:rPr>
              <a:t>Computer Viruses</a:t>
            </a:r>
            <a:endParaRPr/>
          </a:p>
        </p:txBody>
      </p:sp>
      <p:pic>
        <p:nvPicPr>
          <p:cNvPr id="130" name="Google Shape;1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48500" y="1185991"/>
            <a:ext cx="4447000" cy="277152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5"/>
          <p:cNvSpPr txBox="1"/>
          <p:nvPr/>
        </p:nvSpPr>
        <p:spPr>
          <a:xfrm>
            <a:off x="4914900" y="4178800"/>
            <a:ext cx="37719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1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Leandro Jorge Fernández Vega</a:t>
            </a:r>
            <a:endParaRPr sz="21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4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s">
                <a:solidFill>
                  <a:srgbClr val="FF0000"/>
                </a:solidFill>
              </a:rPr>
              <a:t>How to Stay Protected</a:t>
            </a:r>
            <a:endParaRPr/>
          </a:p>
        </p:txBody>
      </p:sp>
      <p:sp>
        <p:nvSpPr>
          <p:cNvPr id="204" name="Google Shape;204;p34"/>
          <p:cNvSpPr txBox="1"/>
          <p:nvPr>
            <p:ph idx="1" type="body"/>
          </p:nvPr>
        </p:nvSpPr>
        <p:spPr>
          <a:xfrm>
            <a:off x="457200" y="1200150"/>
            <a:ext cx="5005200" cy="2152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64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</a:rPr>
              <a:t>Use antivirus software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</a:rPr>
              <a:t>Keep software and operating system updated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</a:rPr>
              <a:t>Avoid suspicious emails and links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</a:rPr>
              <a:t>Use strong and unique passwords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205" name="Google Shape;205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03250" y="1063213"/>
            <a:ext cx="3135650" cy="1761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6" name="Google Shape;206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5150" y="2887775"/>
            <a:ext cx="3806175" cy="1998225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34"/>
          <p:cNvSpPr txBox="1"/>
          <p:nvPr/>
        </p:nvSpPr>
        <p:spPr>
          <a:xfrm>
            <a:off x="4713800" y="3030725"/>
            <a:ext cx="4118100" cy="142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5.	</a:t>
            </a: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Enable firewalls and network security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6.	Backup important data regularly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64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7.	Be cautious with software downloads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5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s">
                <a:solidFill>
                  <a:srgbClr val="FF0000"/>
                </a:solidFill>
              </a:rPr>
              <a:t>The End</a:t>
            </a:r>
            <a:endParaRPr/>
          </a:p>
        </p:txBody>
      </p:sp>
      <p:pic>
        <p:nvPicPr>
          <p:cNvPr id="213" name="Google Shape;213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825" y="1125438"/>
            <a:ext cx="3089674" cy="2059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4" name="Google Shape;214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1700" y="1098938"/>
            <a:ext cx="3672301" cy="217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1350" y="3441738"/>
            <a:ext cx="3057525" cy="149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6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s">
                <a:solidFill>
                  <a:srgbClr val="FF0000"/>
                </a:solidFill>
              </a:rPr>
              <a:t>Definition</a:t>
            </a:r>
            <a:endParaRPr/>
          </a:p>
        </p:txBody>
      </p:sp>
      <p:sp>
        <p:nvSpPr>
          <p:cNvPr id="137" name="Google Shape;137;p26"/>
          <p:cNvSpPr txBox="1"/>
          <p:nvPr>
            <p:ph idx="1" type="body"/>
          </p:nvPr>
        </p:nvSpPr>
        <p:spPr>
          <a:xfrm>
            <a:off x="457200" y="1200150"/>
            <a:ext cx="8229600" cy="4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Programs designed to infect and damage systems.</a:t>
            </a:r>
            <a:endParaRPr sz="1800"/>
          </a:p>
        </p:txBody>
      </p:sp>
      <p:pic>
        <p:nvPicPr>
          <p:cNvPr id="138" name="Google Shape;138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2090000"/>
            <a:ext cx="4343451" cy="2046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52550" y="1721375"/>
            <a:ext cx="2705949" cy="27059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7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s">
                <a:solidFill>
                  <a:srgbClr val="FF0000"/>
                </a:solidFill>
              </a:rPr>
              <a:t>Types of Viruses</a:t>
            </a:r>
            <a:endParaRPr/>
          </a:p>
        </p:txBody>
      </p:sp>
      <p:sp>
        <p:nvSpPr>
          <p:cNvPr id="145" name="Google Shape;145;p27"/>
          <p:cNvSpPr txBox="1"/>
          <p:nvPr>
            <p:ph idx="1" type="body"/>
          </p:nvPr>
        </p:nvSpPr>
        <p:spPr>
          <a:xfrm>
            <a:off x="457200" y="1551725"/>
            <a:ext cx="2947800" cy="1762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</a:rPr>
              <a:t>Program Virus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Worms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Trojans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Ransomware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Spyware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AutoNum type="arabicPeriod"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Adware</a:t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46" name="Google Shape;146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71950" y="1256097"/>
            <a:ext cx="2819512" cy="1762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927325" y="3018297"/>
            <a:ext cx="2803149" cy="18751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8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s">
                <a:solidFill>
                  <a:srgbClr val="FF0000"/>
                </a:solidFill>
              </a:rPr>
              <a:t>Program Virus</a:t>
            </a:r>
            <a:endParaRPr/>
          </a:p>
        </p:txBody>
      </p:sp>
      <p:sp>
        <p:nvSpPr>
          <p:cNvPr id="153" name="Google Shape;153;p28"/>
          <p:cNvSpPr txBox="1"/>
          <p:nvPr>
            <p:ph idx="1" type="body"/>
          </p:nvPr>
        </p:nvSpPr>
        <p:spPr>
          <a:xfrm>
            <a:off x="457200" y="1200150"/>
            <a:ext cx="8229600" cy="22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A program virus is a type of malware that attaches itself to executable files and spreads when the infected program is run.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Infects application software and system files.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Activates when the host program is executed.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It can corrupt, modify, or delete files.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Spreads to other programs on the same system.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62375" y="1850550"/>
            <a:ext cx="2877300" cy="1442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62375" y="3377881"/>
            <a:ext cx="2745374" cy="15442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6" name="Google Shape;156;p2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64900" y="3292950"/>
            <a:ext cx="3216326" cy="1629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9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s">
                <a:solidFill>
                  <a:srgbClr val="FF0000"/>
                </a:solidFill>
              </a:rPr>
              <a:t>Worms</a:t>
            </a:r>
            <a:endParaRPr/>
          </a:p>
        </p:txBody>
      </p:sp>
      <p:sp>
        <p:nvSpPr>
          <p:cNvPr id="162" name="Google Shape;162;p29"/>
          <p:cNvSpPr txBox="1"/>
          <p:nvPr>
            <p:ph idx="1" type="body"/>
          </p:nvPr>
        </p:nvSpPr>
        <p:spPr>
          <a:xfrm>
            <a:off x="457200" y="1200150"/>
            <a:ext cx="8229600" cy="22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A worm is a type of malware that replicates itself and spreads across networks without needing a host file or user action.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Self-replicates and spreads rapidly.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Exploits network vulnerabilities.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Can slow down or crash systems by consuming bandwidth and resources.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Often used to install additional malware.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163" name="Google Shape;16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" y="3121850"/>
            <a:ext cx="4383399" cy="179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66375" y="3121851"/>
            <a:ext cx="3424986" cy="1798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30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s">
                <a:solidFill>
                  <a:srgbClr val="FF0000"/>
                </a:solidFill>
              </a:rPr>
              <a:t>Trojans</a:t>
            </a:r>
            <a:endParaRPr/>
          </a:p>
        </p:txBody>
      </p:sp>
      <p:sp>
        <p:nvSpPr>
          <p:cNvPr id="170" name="Google Shape;170;p30"/>
          <p:cNvSpPr txBox="1"/>
          <p:nvPr>
            <p:ph idx="1" type="body"/>
          </p:nvPr>
        </p:nvSpPr>
        <p:spPr>
          <a:xfrm>
            <a:off x="268450" y="1159950"/>
            <a:ext cx="6235800" cy="13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A Trojan, or Trojan Horse, is a type of malware that disguises itself as legitimate software to trick users into installing it, allowing attackers to gain control or steal data.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171" name="Google Shape;17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625" y="2571750"/>
            <a:ext cx="2320725" cy="232457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0"/>
          <p:cNvSpPr txBox="1"/>
          <p:nvPr/>
        </p:nvSpPr>
        <p:spPr>
          <a:xfrm>
            <a:off x="2877850" y="2760550"/>
            <a:ext cx="3717600" cy="210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Opens backdoors for hackers to access the system.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Can steal sensitive information (passwords, banking data, etc.).</a:t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Often spreads through fake software downloads or phishing emails.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3" name="Google Shape;17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77300" y="1328175"/>
            <a:ext cx="1966675" cy="1399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3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777300" y="2945525"/>
            <a:ext cx="1909500" cy="1918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1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s">
                <a:solidFill>
                  <a:srgbClr val="FF0000"/>
                </a:solidFill>
              </a:rPr>
              <a:t>Ransomware</a:t>
            </a:r>
            <a:endParaRPr/>
          </a:p>
        </p:txBody>
      </p:sp>
      <p:sp>
        <p:nvSpPr>
          <p:cNvPr id="180" name="Google Shape;180;p31"/>
          <p:cNvSpPr txBox="1"/>
          <p:nvPr>
            <p:ph idx="1" type="body"/>
          </p:nvPr>
        </p:nvSpPr>
        <p:spPr>
          <a:xfrm>
            <a:off x="457200" y="1200150"/>
            <a:ext cx="8229600" cy="303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chemeClr val="lt1"/>
                </a:solidFill>
              </a:rPr>
              <a:t>Ransomware is a type of malware that encrypts a victim’s files and demands payment (ransom) to restore access.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</a:rPr>
              <a:t>Encrypts important files, making them inaccessible.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</a:rPr>
              <a:t>Often spreads through phishing emails and malicious downloads.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</a:rPr>
              <a:t>Demands payment in cryptocurrency to avoid tracing.</a:t>
            </a:r>
            <a:endParaRPr sz="1800">
              <a:solidFill>
                <a:schemeClr val="lt1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AutoNum type="arabicPeriod"/>
            </a:pPr>
            <a:r>
              <a:rPr lang="es" sz="1800">
                <a:solidFill>
                  <a:schemeClr val="lt1"/>
                </a:solidFill>
              </a:rPr>
              <a:t>Can target individuals, businesses, and even government institutions.</a:t>
            </a:r>
            <a:endParaRPr sz="1800">
              <a:solidFill>
                <a:schemeClr val="lt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</a:endParaRPr>
          </a:p>
        </p:txBody>
      </p:sp>
      <p:pic>
        <p:nvPicPr>
          <p:cNvPr id="181" name="Google Shape;181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94063" y="3311450"/>
            <a:ext cx="2955875" cy="1477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32"/>
          <p:cNvSpPr txBox="1"/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s">
                <a:solidFill>
                  <a:srgbClr val="FF0000"/>
                </a:solidFill>
              </a:rPr>
              <a:t>Spyware</a:t>
            </a:r>
            <a:endParaRPr/>
          </a:p>
        </p:txBody>
      </p:sp>
      <p:sp>
        <p:nvSpPr>
          <p:cNvPr id="187" name="Google Shape;187;p32"/>
          <p:cNvSpPr txBox="1"/>
          <p:nvPr>
            <p:ph idx="1" type="body"/>
          </p:nvPr>
        </p:nvSpPr>
        <p:spPr>
          <a:xfrm>
            <a:off x="457200" y="950575"/>
            <a:ext cx="5584800" cy="3932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Spyware is a type of malware that secretly gathers information about a user’s activities without their knowledge and sends it to a third party.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Runs in the background without user consent.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Collects personal data such as passwords, browsing history, and financial details.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Can slow down system performance and cause privacy breaches.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Often installed through free software, malicious websites, or phishing emails.</a:t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FFFFFF"/>
                </a:solidFill>
              </a:rPr>
              <a:t>A good example are keyloggers, which record keystrokes to steal passwords and login credentials.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188" name="Google Shape;188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2000" y="1146625"/>
            <a:ext cx="2724050" cy="1425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42000" y="2906589"/>
            <a:ext cx="2898000" cy="151421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E1E1E"/>
        </a:solidFill>
      </p:bgPr>
    </p:bg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3"/>
          <p:cNvSpPr txBox="1"/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SzPts val="4400"/>
              <a:buFont typeface="Calibri"/>
              <a:buNone/>
            </a:pPr>
            <a:r>
              <a:rPr lang="es">
                <a:solidFill>
                  <a:srgbClr val="FF0000"/>
                </a:solidFill>
              </a:rPr>
              <a:t>Adware</a:t>
            </a:r>
            <a:endParaRPr/>
          </a:p>
        </p:txBody>
      </p:sp>
      <p:sp>
        <p:nvSpPr>
          <p:cNvPr id="195" name="Google Shape;195;p33"/>
          <p:cNvSpPr txBox="1"/>
          <p:nvPr>
            <p:ph idx="1" type="body"/>
          </p:nvPr>
        </p:nvSpPr>
        <p:spPr>
          <a:xfrm>
            <a:off x="2632800" y="2925713"/>
            <a:ext cx="6300900" cy="134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Displays intrusive ads, often slowing down the system.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Can collect browsing history and personal data.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Often bundled with free software or fake downloads.</a:t>
            </a:r>
            <a:endParaRPr sz="1800">
              <a:solidFill>
                <a:srgbClr val="FFFFFF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AutoNum type="arabicPeriod"/>
            </a:pPr>
            <a:r>
              <a:rPr lang="es" sz="1800">
                <a:solidFill>
                  <a:srgbClr val="FFFFFF"/>
                </a:solidFill>
              </a:rPr>
              <a:t>May redirect users to malicious websites.</a:t>
            </a:r>
            <a:endParaRPr sz="1800">
              <a:solidFill>
                <a:srgbClr val="FFFFFF"/>
              </a:solidFill>
            </a:endParaRPr>
          </a:p>
        </p:txBody>
      </p:sp>
      <p:pic>
        <p:nvPicPr>
          <p:cNvPr id="196" name="Google Shape;196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88975" y="904950"/>
            <a:ext cx="2647049" cy="177095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33"/>
          <p:cNvSpPr txBox="1"/>
          <p:nvPr/>
        </p:nvSpPr>
        <p:spPr>
          <a:xfrm>
            <a:off x="579450" y="1152400"/>
            <a:ext cx="5707200" cy="15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8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Adware is a type of software that automatically displays unwanted advertisements, often in the form of pop-ups or banners, and may track user behavior for targeted advertising.</a:t>
            </a:r>
            <a:endParaRPr sz="3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98" name="Google Shape;198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3449" y="2866900"/>
            <a:ext cx="2228226" cy="146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